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79395"/>
            <a:ext cx="5670590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Churn Prediction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🛡️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511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Système de Prédiction du Churn pour Fournisseurs d'Accès Internet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692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Présenté par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Marwan GHRAIRI • Khalil JAOUANI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0873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Janvier 2026 — IPSSI Master 2 Data Science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9464"/>
            <a:ext cx="7556421" cy="1440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✨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Merci pour votre attention 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36858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🔗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Accès au Projet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25622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GitHub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github.com/marwanG12/churn_prediction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31840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36858"/>
            <a:ext cx="2835235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👥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L'Équipe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4025622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Marwan GHRAIRI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•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Khalil JAOUANI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4856321" y="4955500"/>
            <a:ext cx="35015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🎓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IPSSI — Master 2 Data Science • Janvier 2026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3316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34933" y="1394698"/>
            <a:ext cx="1822847" cy="348139"/>
          </a:xfrm>
          <a:prstGeom prst="roundRect">
            <a:avLst>
              <a:gd name="adj" fmla="val 17884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6246019" y="1450181"/>
            <a:ext cx="1600676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ENJEUX STRATÉGIQUES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134933" y="1816894"/>
            <a:ext cx="6821924" cy="601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📉</a:t>
            </a:r>
            <a:pPr algn="l" indent="0" marL="0">
              <a:lnSpc>
                <a:spcPts val="4550"/>
              </a:lnSpc>
              <a:buNone/>
            </a:pPr>
            <a:r>
              <a:rPr lang="en-US" sz="3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La Problématique du Churn</a:t>
            </a:r>
            <a:endParaRPr lang="en-US" sz="3600" dirty="0"/>
          </a:p>
        </p:txBody>
      </p:sp>
      <p:sp>
        <p:nvSpPr>
          <p:cNvPr id="6" name="Text 3"/>
          <p:cNvSpPr/>
          <p:nvPr/>
        </p:nvSpPr>
        <p:spPr>
          <a:xfrm>
            <a:off x="6134933" y="2881908"/>
            <a:ext cx="2779514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Le Défi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134933" y="3414593"/>
            <a:ext cx="411241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Perte moyenne de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20-30% des clients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 an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34933" y="3775710"/>
            <a:ext cx="411241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Acquérir un client coûte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5x plus cher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que le retenir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34933" y="4433173"/>
            <a:ext cx="411241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Impact :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73B48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-1 200€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 client perdu sur 24 mois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34933" y="4914781"/>
            <a:ext cx="277951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🎯</a:t>
            </a:r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Notre Solution IA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134933" y="5455087"/>
            <a:ext cx="411241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Anticiper les départs avant qu'ils n'arrivent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134933" y="5816203"/>
            <a:ext cx="4112419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Identifier les clients à risque avec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85% de précision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134933" y="6473666"/>
            <a:ext cx="411241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Actions de rétention ciblées et efficaces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10706933" y="2881908"/>
            <a:ext cx="2316242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📊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Dataset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10706933" y="3364230"/>
            <a:ext cx="328243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7 043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clients analysés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0706933" y="3827264"/>
            <a:ext cx="328243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12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variables prédictives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0706933" y="4290298"/>
            <a:ext cx="328243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30%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 taux de churn observé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12513" y="461010"/>
            <a:ext cx="1936075" cy="315158"/>
          </a:xfrm>
          <a:prstGeom prst="roundRect">
            <a:avLst>
              <a:gd name="adj" fmla="val 17876"/>
            </a:avLst>
          </a:prstGeom>
          <a:solidFill>
            <a:srgbClr val="E2E4E9"/>
          </a:solidFill>
          <a:ln/>
        </p:spPr>
      </p:sp>
      <p:sp>
        <p:nvSpPr>
          <p:cNvPr id="3" name="Text 1"/>
          <p:cNvSpPr/>
          <p:nvPr/>
        </p:nvSpPr>
        <p:spPr>
          <a:xfrm>
            <a:off x="2113002" y="511254"/>
            <a:ext cx="1735098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ARCHITECTURE TECHNIQUE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2012513" y="843201"/>
            <a:ext cx="5035987" cy="539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🏗️</a:t>
            </a:r>
            <a:pPr algn="l" indent="0" marL="0">
              <a:lnSpc>
                <a:spcPts val="4100"/>
              </a:lnSpc>
              <a:buNone/>
            </a:pPr>
            <a:r>
              <a:rPr lang="en-US" sz="3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Architecture du Projet</a:t>
            </a:r>
            <a:endParaRPr lang="en-US" sz="3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2513" y="1633895"/>
            <a:ext cx="5302687" cy="6706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80153" y="2472214"/>
            <a:ext cx="20958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Données Brutes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2180153" y="2834640"/>
            <a:ext cx="496740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Dataset Telecom initial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633895"/>
            <a:ext cx="5302687" cy="67067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2840" y="2472214"/>
            <a:ext cx="20958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Prétraitement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7482840" y="2834640"/>
            <a:ext cx="496740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Nettoyage &amp; transformation</a:t>
            </a:r>
            <a:endParaRPr lang="en-US" sz="13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513" y="3270409"/>
            <a:ext cx="5302687" cy="67067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180153" y="4108728"/>
            <a:ext cx="20958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Modélisation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2180153" y="4471154"/>
            <a:ext cx="496740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Random Forest ML</a:t>
            </a:r>
            <a:endParaRPr lang="en-US" sz="130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270409"/>
            <a:ext cx="5302687" cy="67067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82840" y="4108728"/>
            <a:ext cx="2095857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Application Web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7482840" y="4471154"/>
            <a:ext cx="496740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Shiny Dashboard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2012513" y="5263158"/>
            <a:ext cx="2095857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⚙️</a:t>
            </a:r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Stack Technique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2012513" y="5700355"/>
            <a:ext cx="509813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Langage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</a:t>
            </a:r>
            <a:endParaRPr lang="en-US" sz="1300" dirty="0"/>
          </a:p>
        </p:txBody>
      </p:sp>
      <p:sp>
        <p:nvSpPr>
          <p:cNvPr id="19" name="Text 13"/>
          <p:cNvSpPr/>
          <p:nvPr/>
        </p:nvSpPr>
        <p:spPr>
          <a:xfrm>
            <a:off x="2012513" y="6027063"/>
            <a:ext cx="509813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Algorithme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Random Forest</a:t>
            </a:r>
            <a:endParaRPr lang="en-US" sz="1300" dirty="0"/>
          </a:p>
        </p:txBody>
      </p:sp>
      <p:sp>
        <p:nvSpPr>
          <p:cNvPr id="20" name="Text 14"/>
          <p:cNvSpPr/>
          <p:nvPr/>
        </p:nvSpPr>
        <p:spPr>
          <a:xfrm>
            <a:off x="2012513" y="6353770"/>
            <a:ext cx="509813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Interface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Shiny Dashboard</a:t>
            </a:r>
            <a:endParaRPr lang="en-US" sz="1300" dirty="0"/>
          </a:p>
        </p:txBody>
      </p:sp>
      <p:sp>
        <p:nvSpPr>
          <p:cNvPr id="21" name="Text 15"/>
          <p:cNvSpPr/>
          <p:nvPr/>
        </p:nvSpPr>
        <p:spPr>
          <a:xfrm>
            <a:off x="2012513" y="6680478"/>
            <a:ext cx="5098137" cy="268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Visualisation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ggplot2, plotly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7527369" y="5263158"/>
            <a:ext cx="2215277" cy="269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📁</a:t>
            </a:r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Structure du Projet</a:t>
            </a:r>
            <a:endParaRPr lang="en-US" sz="1650" dirty="0"/>
          </a:p>
        </p:txBody>
      </p:sp>
      <p:sp>
        <p:nvSpPr>
          <p:cNvPr id="23" name="Shape 17"/>
          <p:cNvSpPr/>
          <p:nvPr/>
        </p:nvSpPr>
        <p:spPr>
          <a:xfrm>
            <a:off x="7527369" y="5721310"/>
            <a:ext cx="5098137" cy="1860233"/>
          </a:xfrm>
          <a:prstGeom prst="roundRect">
            <a:avLst>
              <a:gd name="adj" fmla="val 3786"/>
            </a:avLst>
          </a:prstGeom>
          <a:solidFill>
            <a:srgbClr val="F2F2F2"/>
          </a:solidFill>
          <a:ln/>
        </p:spPr>
      </p:sp>
      <p:sp>
        <p:nvSpPr>
          <p:cNvPr id="24" name="Shape 18"/>
          <p:cNvSpPr/>
          <p:nvPr/>
        </p:nvSpPr>
        <p:spPr>
          <a:xfrm>
            <a:off x="7519035" y="5721310"/>
            <a:ext cx="5114806" cy="1860233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25" name="Text 19"/>
          <p:cNvSpPr/>
          <p:nvPr/>
        </p:nvSpPr>
        <p:spPr>
          <a:xfrm>
            <a:off x="7686675" y="5847040"/>
            <a:ext cx="4779526" cy="1608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Projet/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R/ (Scripts)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data/ (Données)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models/ (Modèles IA)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├── outputs/ (Graphiques)</a:t>
            </a:r>
            <a:endParaRPr lang="en-US" sz="130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└── app.R (Web App)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32009"/>
            <a:ext cx="2183725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99993"/>
            <a:ext cx="19115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DATA PREPROCESSING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48978"/>
            <a:ext cx="11014829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🧹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Analyse Exploratoire &amp; Prétraitement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475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Nettoyage Effectué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228737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Gestion des valeurs manquantes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70935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Conversion des types (facteurs, numériques)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113133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Normalisation des données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555331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Encodage des variables catégorielles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145048"/>
            <a:ext cx="295858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🔍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Patterns Observés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5733812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Contrat mensuel 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3x plus de churn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176010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Charges élevées + peu de services : à risque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618208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Ancienneté &lt;6 mois : période critique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919674" y="2647593"/>
            <a:ext cx="336399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📊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Distribution du Churn</a:t>
            </a:r>
            <a:endParaRPr lang="en-US" sz="22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9674" y="3264694"/>
            <a:ext cx="6924437" cy="3620333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8593455" y="691550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1242B"/>
          </a:solidFill>
          <a:ln/>
        </p:spPr>
      </p:sp>
      <p:sp>
        <p:nvSpPr>
          <p:cNvPr id="17" name="Text 14"/>
          <p:cNvSpPr/>
          <p:nvPr/>
        </p:nvSpPr>
        <p:spPr>
          <a:xfrm>
            <a:off x="8881229" y="6915507"/>
            <a:ext cx="142446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Clients fidèles</a:t>
            </a:r>
            <a:endParaRPr lang="en-US" sz="1750" dirty="0"/>
          </a:p>
        </p:txBody>
      </p:sp>
      <p:sp>
        <p:nvSpPr>
          <p:cNvPr id="18" name="Shape 15"/>
          <p:cNvSpPr/>
          <p:nvPr/>
        </p:nvSpPr>
        <p:spPr>
          <a:xfrm>
            <a:off x="10458093" y="6915507"/>
            <a:ext cx="226814" cy="226814"/>
          </a:xfrm>
          <a:prstGeom prst="roundRect">
            <a:avLst>
              <a:gd name="adj" fmla="val 8063"/>
            </a:avLst>
          </a:prstGeom>
          <a:solidFill>
            <a:srgbClr val="747C95"/>
          </a:solidFill>
          <a:ln/>
        </p:spPr>
      </p:sp>
      <p:sp>
        <p:nvSpPr>
          <p:cNvPr id="19" name="Text 16"/>
          <p:cNvSpPr/>
          <p:nvPr/>
        </p:nvSpPr>
        <p:spPr>
          <a:xfrm>
            <a:off x="10745867" y="6915507"/>
            <a:ext cx="1332309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Clients partis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808792"/>
            <a:ext cx="1999774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76776"/>
            <a:ext cx="172759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MACHINE LEARNING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325761"/>
            <a:ext cx="9453920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🤖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Modèle d'Intelligence Artificielle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624376"/>
            <a:ext cx="36272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Pourquoi Random Forest 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205520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Excellent pour classification binaire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47718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Gère les variables catégorielles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089916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Robuste au surapprentissage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532114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Importance des variables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099090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Configuration 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500 arbres, split 70/30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239828" y="2624376"/>
            <a:ext cx="4566642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🔑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Variables les Plus Importantes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6239828" y="321314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Type de contrat (mensuel/annuel)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39828" y="365533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Ancienneté client (mois)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39828" y="409753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Charges mensuelles (€)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6239828" y="453973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Type de service Internet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034564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82%</a:t>
            </a:r>
            <a:endParaRPr lang="en-US" sz="5850" dirty="0"/>
          </a:p>
        </p:txBody>
      </p:sp>
      <p:sp>
        <p:nvSpPr>
          <p:cNvPr id="17" name="Text 15"/>
          <p:cNvSpPr/>
          <p:nvPr/>
        </p:nvSpPr>
        <p:spPr>
          <a:xfrm>
            <a:off x="900113" y="7066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4125278" y="603456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0.87</a:t>
            </a:r>
            <a:endParaRPr lang="en-US" sz="5850" dirty="0"/>
          </a:p>
        </p:txBody>
      </p:sp>
      <p:sp>
        <p:nvSpPr>
          <p:cNvPr id="19" name="Text 17"/>
          <p:cNvSpPr/>
          <p:nvPr/>
        </p:nvSpPr>
        <p:spPr>
          <a:xfrm>
            <a:off x="4231719" y="7066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AUC Score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456884" y="603456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74%</a:t>
            </a:r>
            <a:endParaRPr lang="en-US" sz="5850" dirty="0"/>
          </a:p>
        </p:txBody>
      </p:sp>
      <p:sp>
        <p:nvSpPr>
          <p:cNvPr id="21" name="Text 19"/>
          <p:cNvSpPr/>
          <p:nvPr/>
        </p:nvSpPr>
        <p:spPr>
          <a:xfrm>
            <a:off x="7563326" y="7066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Precision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0788491" y="6034564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75%</a:t>
            </a:r>
            <a:endParaRPr lang="en-US" sz="5850" dirty="0"/>
          </a:p>
        </p:txBody>
      </p:sp>
      <p:sp>
        <p:nvSpPr>
          <p:cNvPr id="23" name="Text 21"/>
          <p:cNvSpPr/>
          <p:nvPr/>
        </p:nvSpPr>
        <p:spPr>
          <a:xfrm>
            <a:off x="10894933" y="70663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F1-Score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05882" y="902494"/>
            <a:ext cx="1378029" cy="332423"/>
          </a:xfrm>
          <a:prstGeom prst="roundRect">
            <a:avLst>
              <a:gd name="adj" fmla="val 17891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6211967" y="955477"/>
            <a:ext cx="1165860" cy="226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DÉMONSTRATION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6105882" y="1305639"/>
            <a:ext cx="6546413" cy="568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🌐</a:t>
            </a:r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Application Web Interactive</a:t>
            </a:r>
            <a:endParaRPr lang="en-US" sz="3450" dirty="0"/>
          </a:p>
        </p:txBody>
      </p:sp>
      <p:sp>
        <p:nvSpPr>
          <p:cNvPr id="6" name="Shape 3"/>
          <p:cNvSpPr/>
          <p:nvPr/>
        </p:nvSpPr>
        <p:spPr>
          <a:xfrm>
            <a:off x="6105882" y="2139434"/>
            <a:ext cx="3864054" cy="2025968"/>
          </a:xfrm>
          <a:prstGeom prst="roundRect">
            <a:avLst>
              <a:gd name="adj" fmla="val 3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90429" y="2323981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373B48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6400" y="2469952"/>
            <a:ext cx="238839" cy="23883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90429" y="3031808"/>
            <a:ext cx="22125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Dashboard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6290429" y="3414355"/>
            <a:ext cx="349496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Vue d'ensemble, statistiques temps réel, graphiques interactifs</a:t>
            </a:r>
            <a:endParaRPr lang="en-US" sz="1350" dirty="0"/>
          </a:p>
        </p:txBody>
      </p:sp>
      <p:sp>
        <p:nvSpPr>
          <p:cNvPr id="11" name="Shape 7"/>
          <p:cNvSpPr/>
          <p:nvPr/>
        </p:nvSpPr>
        <p:spPr>
          <a:xfrm>
            <a:off x="10146863" y="2139434"/>
            <a:ext cx="3864054" cy="2025968"/>
          </a:xfrm>
          <a:prstGeom prst="roundRect">
            <a:avLst>
              <a:gd name="adj" fmla="val 3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10331410" y="2323981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373B48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77381" y="2469952"/>
            <a:ext cx="238839" cy="23883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331410" y="3031808"/>
            <a:ext cx="22125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Prédiction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10331410" y="3414355"/>
            <a:ext cx="3494961" cy="566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Saisie profil client, prédiction &lt;1 sec, score 0-100%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105882" y="4342328"/>
            <a:ext cx="7905036" cy="1742718"/>
          </a:xfrm>
          <a:prstGeom prst="roundRect">
            <a:avLst>
              <a:gd name="adj" fmla="val 4266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290429" y="4526875"/>
            <a:ext cx="530900" cy="530900"/>
          </a:xfrm>
          <a:prstGeom prst="roundRect">
            <a:avLst>
              <a:gd name="adj" fmla="val 17221860"/>
            </a:avLst>
          </a:prstGeom>
          <a:solidFill>
            <a:srgbClr val="373B48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6400" y="4672846"/>
            <a:ext cx="238839" cy="23883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290429" y="5234702"/>
            <a:ext cx="2212538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Recommandations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6290429" y="5617250"/>
            <a:ext cx="7535942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Actions personnalisées, offres ciblées, alertes automatiques</a:t>
            </a:r>
            <a:endParaRPr lang="en-US" sz="1350" dirty="0"/>
          </a:p>
        </p:txBody>
      </p:sp>
      <p:sp>
        <p:nvSpPr>
          <p:cNvPr id="21" name="Shape 15"/>
          <p:cNvSpPr/>
          <p:nvPr/>
        </p:nvSpPr>
        <p:spPr>
          <a:xfrm>
            <a:off x="6105882" y="6284119"/>
            <a:ext cx="7905036" cy="1042868"/>
          </a:xfrm>
          <a:prstGeom prst="roundRect">
            <a:avLst>
              <a:gd name="adj" fmla="val 7129"/>
            </a:avLst>
          </a:prstGeom>
          <a:solidFill>
            <a:srgbClr val="D4D6DE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2809" y="6556057"/>
            <a:ext cx="221218" cy="176927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680954" y="6505218"/>
            <a:ext cx="7153037" cy="574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🔴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Exemple Client Haut Risque :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Femme senior, 2 mois d'ancienneté, contrat mensuel, 85€/mois → Risque : 87%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21016" y="582811"/>
            <a:ext cx="1672947" cy="394335"/>
          </a:xfrm>
          <a:prstGeom prst="roundRect">
            <a:avLst>
              <a:gd name="adj" fmla="val 17886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6346865" y="645676"/>
            <a:ext cx="1421249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BUSINESS IMPACT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6221016" y="1061085"/>
            <a:ext cx="7674769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💼</a:t>
            </a:r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Impact Business &amp; Cas d'Usage</a:t>
            </a:r>
            <a:endParaRPr lang="en-US" sz="4100" dirty="0"/>
          </a:p>
        </p:txBody>
      </p:sp>
      <p:sp>
        <p:nvSpPr>
          <p:cNvPr id="6" name="Text 3"/>
          <p:cNvSpPr/>
          <p:nvPr/>
        </p:nvSpPr>
        <p:spPr>
          <a:xfrm>
            <a:off x="6221016" y="2479953"/>
            <a:ext cx="3661410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📅</a:t>
            </a:r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Processus Hebdomadaire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221016" y="3138011"/>
            <a:ext cx="20990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1016" y="3471743"/>
            <a:ext cx="7674769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9" name="Text 6"/>
          <p:cNvSpPr/>
          <p:nvPr/>
        </p:nvSpPr>
        <p:spPr>
          <a:xfrm>
            <a:off x="6221016" y="3622358"/>
            <a:ext cx="3481983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Analyse des clients à risque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221016" y="4317683"/>
            <a:ext cx="20990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6221016" y="4651415"/>
            <a:ext cx="7674769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2" name="Text 9"/>
          <p:cNvSpPr/>
          <p:nvPr/>
        </p:nvSpPr>
        <p:spPr>
          <a:xfrm>
            <a:off x="6221016" y="4802029"/>
            <a:ext cx="320587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Segmentation par niveau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221016" y="5497354"/>
            <a:ext cx="20990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21016" y="5831086"/>
            <a:ext cx="7674769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5" name="Text 12"/>
          <p:cNvSpPr/>
          <p:nvPr/>
        </p:nvSpPr>
        <p:spPr>
          <a:xfrm>
            <a:off x="6221016" y="5981700"/>
            <a:ext cx="381011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Campagne de rétention ciblée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6221016" y="6677025"/>
            <a:ext cx="209907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6221016" y="7010757"/>
            <a:ext cx="7674769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8" name="Text 15"/>
          <p:cNvSpPr/>
          <p:nvPr/>
        </p:nvSpPr>
        <p:spPr>
          <a:xfrm>
            <a:off x="6221016" y="7161371"/>
            <a:ext cx="262389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Suivi et ajustement</a:t>
            </a:r>
            <a:endParaRPr lang="en-US" sz="2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408152"/>
            <a:ext cx="1408271" cy="426244"/>
          </a:xfrm>
          <a:prstGeom prst="roundRect">
            <a:avLst>
              <a:gd name="adj" fmla="val 17880"/>
            </a:avLst>
          </a:prstGeom>
          <a:solidFill>
            <a:srgbClr val="E2E4E9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76137"/>
            <a:ext cx="113609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CHALLENGES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925122"/>
            <a:ext cx="8745260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⚠️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Défis Techniques &amp; Solutions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996922"/>
            <a:ext cx="6407944" cy="1866900"/>
          </a:xfrm>
          <a:prstGeom prst="roundRect">
            <a:avLst>
              <a:gd name="adj" fmla="val 78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2996922"/>
            <a:ext cx="121920" cy="186690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32542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Nettoyage du CSV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3744635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Valeurs manquantes, formats incohérents, colonnes mal encodées etc.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996922"/>
            <a:ext cx="6408063" cy="1866900"/>
          </a:xfrm>
          <a:prstGeom prst="roundRect">
            <a:avLst>
              <a:gd name="adj" fmla="val 78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8067" y="2996922"/>
            <a:ext cx="121920" cy="1866900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1" name="Text 9"/>
          <p:cNvSpPr/>
          <p:nvPr/>
        </p:nvSpPr>
        <p:spPr>
          <a:xfrm>
            <a:off x="7777282" y="3254216"/>
            <a:ext cx="31718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Variables Catégorielles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77282" y="374463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Genre, contrat, services multiples...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777282" y="4243626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090636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63310" y="5090636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6" name="Text 14"/>
          <p:cNvSpPr/>
          <p:nvPr/>
        </p:nvSpPr>
        <p:spPr>
          <a:xfrm>
            <a:off x="1142524" y="5347930"/>
            <a:ext cx="52562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Première expérience avec le langage R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142524" y="5838349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Apprentissage de la syntaxe, compréhension des packages, gestion des erreurs etc.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383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651992" y="2731056"/>
            <a:ext cx="900708" cy="336471"/>
          </a:xfrm>
          <a:prstGeom prst="roundRect">
            <a:avLst>
              <a:gd name="adj" fmla="val 17882"/>
            </a:avLst>
          </a:prstGeom>
          <a:solidFill>
            <a:srgbClr val="E2E4E9"/>
          </a:solidFill>
          <a:ln/>
        </p:spPr>
      </p:sp>
      <p:sp>
        <p:nvSpPr>
          <p:cNvPr id="4" name="Text 1"/>
          <p:cNvSpPr/>
          <p:nvPr/>
        </p:nvSpPr>
        <p:spPr>
          <a:xfrm>
            <a:off x="1759387" y="2784753"/>
            <a:ext cx="685919" cy="229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ROADMAP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1651992" y="3139083"/>
            <a:ext cx="5915739" cy="574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🚀</a:t>
            </a:r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Perspectives d'Évolution</a:t>
            </a:r>
            <a:endParaRPr lang="en-US" sz="3500" dirty="0"/>
          </a:p>
        </p:txBody>
      </p:sp>
      <p:sp>
        <p:nvSpPr>
          <p:cNvPr id="6" name="Shape 3"/>
          <p:cNvSpPr/>
          <p:nvPr/>
        </p:nvSpPr>
        <p:spPr>
          <a:xfrm>
            <a:off x="1651992" y="5666542"/>
            <a:ext cx="11326416" cy="22860"/>
          </a:xfrm>
          <a:prstGeom prst="roundRect">
            <a:avLst>
              <a:gd name="adj" fmla="val 329008"/>
            </a:avLst>
          </a:prstGeom>
          <a:solidFill>
            <a:srgbClr val="C8CACF"/>
          </a:solidFill>
          <a:ln/>
        </p:spPr>
      </p:sp>
      <p:sp>
        <p:nvSpPr>
          <p:cNvPr id="7" name="Shape 4"/>
          <p:cNvSpPr/>
          <p:nvPr/>
        </p:nvSpPr>
        <p:spPr>
          <a:xfrm>
            <a:off x="4416147" y="5129332"/>
            <a:ext cx="22860" cy="537210"/>
          </a:xfrm>
          <a:prstGeom prst="roundRect">
            <a:avLst>
              <a:gd name="adj" fmla="val 329008"/>
            </a:avLst>
          </a:prstGeom>
          <a:solidFill>
            <a:srgbClr val="C8CACF"/>
          </a:solidFill>
          <a:ln/>
        </p:spPr>
      </p:sp>
      <p:sp>
        <p:nvSpPr>
          <p:cNvPr id="8" name="Shape 5"/>
          <p:cNvSpPr/>
          <p:nvPr/>
        </p:nvSpPr>
        <p:spPr>
          <a:xfrm>
            <a:off x="4226123" y="5465088"/>
            <a:ext cx="402908" cy="402908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293275" y="5498663"/>
            <a:ext cx="26860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3308390" y="3982522"/>
            <a:ext cx="2238375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✅</a:t>
            </a:r>
            <a:pPr algn="ctr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Aujourd'hui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831062" y="4377333"/>
            <a:ext cx="5193149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Pipeline end-to-end, modèle 82%, app web, documentation GitHub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303651" y="5666542"/>
            <a:ext cx="22860" cy="537210"/>
          </a:xfrm>
          <a:prstGeom prst="roundRect">
            <a:avLst>
              <a:gd name="adj" fmla="val 329008"/>
            </a:avLst>
          </a:prstGeom>
          <a:solidFill>
            <a:srgbClr val="C8CACF"/>
          </a:solidFill>
          <a:ln/>
        </p:spPr>
      </p:sp>
      <p:sp>
        <p:nvSpPr>
          <p:cNvPr id="13" name="Shape 10"/>
          <p:cNvSpPr/>
          <p:nvPr/>
        </p:nvSpPr>
        <p:spPr>
          <a:xfrm>
            <a:off x="7113627" y="5465088"/>
            <a:ext cx="402908" cy="402908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180778" y="5498663"/>
            <a:ext cx="26860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195893" y="6382822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718566" y="6770013"/>
            <a:ext cx="5193149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Ajouter des alertes automatiques quand un client devient à risque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4718566" y="7450336"/>
            <a:ext cx="5193149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Enrichir le modèle avec plus de données client</a:t>
            </a:r>
            <a:endParaRPr lang="en-US" sz="1400" dirty="0"/>
          </a:p>
        </p:txBody>
      </p:sp>
      <p:sp>
        <p:nvSpPr>
          <p:cNvPr id="18" name="Shape 15"/>
          <p:cNvSpPr/>
          <p:nvPr/>
        </p:nvSpPr>
        <p:spPr>
          <a:xfrm>
            <a:off x="10191274" y="5129332"/>
            <a:ext cx="22860" cy="537210"/>
          </a:xfrm>
          <a:prstGeom prst="roundRect">
            <a:avLst>
              <a:gd name="adj" fmla="val 329008"/>
            </a:avLst>
          </a:prstGeom>
          <a:solidFill>
            <a:srgbClr val="C8CACF"/>
          </a:solidFill>
          <a:ln/>
        </p:spPr>
      </p:sp>
      <p:sp>
        <p:nvSpPr>
          <p:cNvPr id="19" name="Shape 16"/>
          <p:cNvSpPr/>
          <p:nvPr/>
        </p:nvSpPr>
        <p:spPr>
          <a:xfrm>
            <a:off x="10001250" y="5465088"/>
            <a:ext cx="402908" cy="402908"/>
          </a:xfrm>
          <a:prstGeom prst="roundRect">
            <a:avLst>
              <a:gd name="adj" fmla="val 18667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10068401" y="5498663"/>
            <a:ext cx="26860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21" name="Text 18"/>
          <p:cNvSpPr/>
          <p:nvPr/>
        </p:nvSpPr>
        <p:spPr>
          <a:xfrm>
            <a:off x="9083516" y="3982522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606189" y="4369713"/>
            <a:ext cx="5193149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Tester d'autres algorithmes pour améliorer encore la précision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2026-01-09T12:46:59Z</dcterms:created>
  <dcterms:modified xsi:type="dcterms:W3CDTF">2026-01-09T12:46:59Z</dcterms:modified>
</cp:coreProperties>
</file>